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307" r:id="rId3"/>
    <p:sldId id="308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77" r:id="rId23"/>
    <p:sldId id="283" r:id="rId24"/>
    <p:sldId id="284" r:id="rId25"/>
    <p:sldId id="285" r:id="rId26"/>
    <p:sldId id="286" r:id="rId27"/>
    <p:sldId id="292" r:id="rId28"/>
    <p:sldId id="288" r:id="rId29"/>
    <p:sldId id="289" r:id="rId30"/>
    <p:sldId id="290" r:id="rId31"/>
    <p:sldId id="291" r:id="rId32"/>
    <p:sldId id="287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5" r:id="rId45"/>
    <p:sldId id="304" r:id="rId46"/>
    <p:sldId id="306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28" autoAdjust="0"/>
  </p:normalViewPr>
  <p:slideViewPr>
    <p:cSldViewPr>
      <p:cViewPr varScale="1">
        <p:scale>
          <a:sx n="69" d="100"/>
          <a:sy n="69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4BA31-9F40-4ED3-B166-23B2FA8F3B33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547C0-D381-4114-A3B5-530CA50AF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5DCCF-0BB3-4174-A252-98A3C064EFD7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9FCC6-0D59-4705-8F19-8F5468C43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09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9FCC6-0D59-4705-8F19-8F5468C43D5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06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9FCC6-0D59-4705-8F19-8F5468C43D5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C1-8F0F-462B-8B2E-EFF73B6E7F7C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BD3A-7974-4B2D-B91E-1E40423BB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7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C1-8F0F-462B-8B2E-EFF73B6E7F7C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BD3A-7974-4B2D-B91E-1E40423BB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3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C1-8F0F-462B-8B2E-EFF73B6E7F7C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BD3A-7974-4B2D-B91E-1E40423BB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4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C1-8F0F-462B-8B2E-EFF73B6E7F7C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BD3A-7974-4B2D-B91E-1E40423BB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2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C1-8F0F-462B-8B2E-EFF73B6E7F7C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BD3A-7974-4B2D-B91E-1E40423BB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2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C1-8F0F-462B-8B2E-EFF73B6E7F7C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BD3A-7974-4B2D-B91E-1E40423BB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2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C1-8F0F-462B-8B2E-EFF73B6E7F7C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BD3A-7974-4B2D-B91E-1E40423BB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9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C1-8F0F-462B-8B2E-EFF73B6E7F7C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BD3A-7974-4B2D-B91E-1E40423BB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1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C1-8F0F-462B-8B2E-EFF73B6E7F7C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BD3A-7974-4B2D-B91E-1E40423BB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2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C1-8F0F-462B-8B2E-EFF73B6E7F7C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BD3A-7974-4B2D-B91E-1E40423BB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1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C1-8F0F-462B-8B2E-EFF73B6E7F7C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BD3A-7974-4B2D-B91E-1E40423BB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051C1-8F0F-462B-8B2E-EFF73B6E7F7C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BD3A-7974-4B2D-B91E-1E40423BB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7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500" dirty="0" smtClean="0"/>
              <a:t>Using </a:t>
            </a:r>
            <a:br>
              <a:rPr lang="en-US" sz="7500" dirty="0" smtClean="0"/>
            </a:br>
            <a:r>
              <a:rPr lang="en-US" sz="7500" dirty="0" smtClean="0"/>
              <a:t>Tape Diagrams </a:t>
            </a:r>
            <a:br>
              <a:rPr lang="en-US" sz="7500" dirty="0" smtClean="0"/>
            </a:br>
            <a:r>
              <a:rPr lang="en-US" sz="7500" dirty="0" smtClean="0"/>
              <a:t>to Solve </a:t>
            </a:r>
            <a:br>
              <a:rPr lang="en-US" sz="7500" dirty="0" smtClean="0"/>
            </a:br>
            <a:r>
              <a:rPr lang="en-US" sz="7500" dirty="0" smtClean="0"/>
              <a:t>Ratio Problems</a:t>
            </a:r>
            <a:endParaRPr lang="en-US" sz="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4567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There ratio of small dogs to large dogs at the dog show is 4:3.  If there are 60 dogs in the show, how many are large dogs?</a:t>
            </a:r>
            <a:endParaRPr lang="en-US" sz="48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4392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6836" y="3810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There </a:t>
            </a:r>
            <a:r>
              <a:rPr lang="en-US" sz="2400" b="1" u="sng" dirty="0" smtClean="0"/>
              <a:t>ratio of small dogs to large dogs at the dog show is 4:3</a:t>
            </a:r>
            <a:r>
              <a:rPr lang="en-US" sz="2400" dirty="0" smtClean="0"/>
              <a:t>.  If there are 56 dogs in the show, how many are large dogs?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85900" y="2057399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ratio we’re working with is 4:3.</a:t>
            </a:r>
          </a:p>
          <a:p>
            <a:r>
              <a:rPr lang="en-US" sz="2400" dirty="0" smtClean="0"/>
              <a:t>Draw a tape diagram that represents that ratio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497724"/>
              </p:ext>
            </p:extLst>
          </p:nvPr>
        </p:nvGraphicFramePr>
        <p:xfrm>
          <a:off x="1485900" y="3733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571471"/>
              </p:ext>
            </p:extLst>
          </p:nvPr>
        </p:nvGraphicFramePr>
        <p:xfrm>
          <a:off x="1485900" y="4343400"/>
          <a:ext cx="46101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50" y="373380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Small Dogs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1150" y="434340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Large Dogs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5925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6836" y="3810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There ratio of small dogs to large dogs at the dog show is 4:3.  </a:t>
            </a:r>
            <a:r>
              <a:rPr lang="en-US" sz="2400" b="1" u="sng" dirty="0" smtClean="0"/>
              <a:t>If there are 56 dogs in the show</a:t>
            </a:r>
            <a:r>
              <a:rPr lang="en-US" sz="2400" dirty="0" smtClean="0"/>
              <a:t>, how many are large dogs?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85900" y="1923411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part of the tape diagram represents all 60 dogs in the show?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497724"/>
              </p:ext>
            </p:extLst>
          </p:nvPr>
        </p:nvGraphicFramePr>
        <p:xfrm>
          <a:off x="1485900" y="3733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745641"/>
              </p:ext>
            </p:extLst>
          </p:nvPr>
        </p:nvGraphicFramePr>
        <p:xfrm>
          <a:off x="1485900" y="4343400"/>
          <a:ext cx="46101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50" y="373380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Small Dogs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1150" y="434340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Large Dogs</a:t>
            </a:r>
            <a:endParaRPr lang="en-US" dirty="0"/>
          </a:p>
        </p:txBody>
      </p:sp>
      <p:sp>
        <p:nvSpPr>
          <p:cNvPr id="8" name="Curved Left Arrow 7"/>
          <p:cNvSpPr/>
          <p:nvPr/>
        </p:nvSpPr>
        <p:spPr>
          <a:xfrm>
            <a:off x="7620000" y="3429000"/>
            <a:ext cx="723900" cy="1588992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5045701"/>
            <a:ext cx="1847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the tape diagram represents the 60 dogs in the show</a:t>
            </a:r>
            <a:endParaRPr lang="en-US" sz="1400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65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6836" y="183746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There ratio of small dogs to large dogs at the dog show is 4:3.  </a:t>
            </a:r>
            <a:r>
              <a:rPr lang="en-US" sz="2400" b="1" u="sng" dirty="0" smtClean="0"/>
              <a:t>If there are 56 dogs in the show</a:t>
            </a:r>
            <a:r>
              <a:rPr lang="en-US" sz="2400" dirty="0" smtClean="0"/>
              <a:t>, how many are large dogs?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85900" y="1622718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There are 7 boxes on the tape diagram.  REMEMBER, each box represents the same value.</a:t>
            </a:r>
          </a:p>
          <a:p>
            <a:endParaRPr lang="en-US" sz="2000" dirty="0"/>
          </a:p>
          <a:p>
            <a:pPr algn="ctr"/>
            <a:r>
              <a:rPr lang="en-US" sz="2000" dirty="0" smtClean="0"/>
              <a:t>56 total dogs ÷ 7 boxes = 8 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Each box on the tape diagram represents 8 dogs.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807852"/>
              </p:ext>
            </p:extLst>
          </p:nvPr>
        </p:nvGraphicFramePr>
        <p:xfrm>
          <a:off x="1485900" y="3733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745641"/>
              </p:ext>
            </p:extLst>
          </p:nvPr>
        </p:nvGraphicFramePr>
        <p:xfrm>
          <a:off x="1485900" y="4343400"/>
          <a:ext cx="46101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50" y="373380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Small Dogs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1150" y="434340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Large Dogs</a:t>
            </a:r>
            <a:endParaRPr lang="en-US" dirty="0"/>
          </a:p>
        </p:txBody>
      </p:sp>
      <p:sp>
        <p:nvSpPr>
          <p:cNvPr id="8" name="Curved Left Arrow 7"/>
          <p:cNvSpPr/>
          <p:nvPr/>
        </p:nvSpPr>
        <p:spPr>
          <a:xfrm>
            <a:off x="7620000" y="3429000"/>
            <a:ext cx="723900" cy="1588992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5045701"/>
            <a:ext cx="1847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the tape diagram represents the 56 dogs in the show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3733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3733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37175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80018" y="37175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43571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38945" y="43801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4343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958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6836" y="183746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There ratio of small dogs to large dogs at the dog show is 4:3.  If there are 56 dogs in the show, </a:t>
            </a:r>
            <a:r>
              <a:rPr lang="en-US" sz="2400" b="1" u="sng" dirty="0" smtClean="0"/>
              <a:t>how many are large dogs?</a:t>
            </a:r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11300" y="1843456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Now we can find out how many dogs are large dogs.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3  x 8  = 24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807852"/>
              </p:ext>
            </p:extLst>
          </p:nvPr>
        </p:nvGraphicFramePr>
        <p:xfrm>
          <a:off x="1485900" y="3733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745641"/>
              </p:ext>
            </p:extLst>
          </p:nvPr>
        </p:nvGraphicFramePr>
        <p:xfrm>
          <a:off x="1485900" y="4343400"/>
          <a:ext cx="46101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50" y="373380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Small Dogs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1150" y="434340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Large Dogs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3733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3733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37175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80018" y="37175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43571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38945" y="43801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4343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06600" y="5600312"/>
            <a:ext cx="502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There are 24 large dogs in the dog show.</a:t>
            </a:r>
            <a:endParaRPr lang="en-US" sz="2200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213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The ratio of red pens to blue pens in a package is 2:5.  If there are 35 blue pens in the package, how many red pens are in the package?</a:t>
            </a:r>
            <a:endParaRPr lang="en-US" sz="48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863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982" y="3810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</a:t>
            </a:r>
            <a:r>
              <a:rPr lang="en-US" sz="2400" b="1" u="sng" dirty="0" smtClean="0"/>
              <a:t>ratio of red pens to blue pens in a package is 2:5.</a:t>
            </a:r>
            <a:r>
              <a:rPr lang="en-US" sz="2400" dirty="0" smtClean="0"/>
              <a:t>  If there are 35 blue pens in the package, how many red pens are in the package?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057398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ratio we’re working with is 2:5.</a:t>
            </a:r>
          </a:p>
          <a:p>
            <a:r>
              <a:rPr lang="en-US" sz="2400" dirty="0" smtClean="0"/>
              <a:t>Draw a tape diagram that represents that ratio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237798"/>
              </p:ext>
            </p:extLst>
          </p:nvPr>
        </p:nvGraphicFramePr>
        <p:xfrm>
          <a:off x="1341582" y="3657600"/>
          <a:ext cx="24684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774408"/>
              </p:ext>
            </p:extLst>
          </p:nvPr>
        </p:nvGraphicFramePr>
        <p:xfrm>
          <a:off x="1341582" y="43434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657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0345" y="4343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203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982" y="3810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ratio of red pens to blue pens in a package is 2:5.  </a:t>
            </a:r>
            <a:r>
              <a:rPr lang="en-US" sz="2400" b="1" u="sng" dirty="0" smtClean="0"/>
              <a:t>If there are 35 blue pens in the package</a:t>
            </a:r>
            <a:r>
              <a:rPr lang="en-US" sz="2400" dirty="0" smtClean="0"/>
              <a:t>, how many red pens are in the package?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17782" y="2055088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part of our tape diagram represents the </a:t>
            </a:r>
            <a:r>
              <a:rPr lang="en-US" sz="2400" b="1" dirty="0" smtClean="0"/>
              <a:t>35 blue pens</a:t>
            </a:r>
            <a:r>
              <a:rPr lang="en-US" sz="2400" dirty="0" smtClean="0"/>
              <a:t>?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423176"/>
              </p:ext>
            </p:extLst>
          </p:nvPr>
        </p:nvGraphicFramePr>
        <p:xfrm>
          <a:off x="1341582" y="3657600"/>
          <a:ext cx="24684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0914"/>
              </p:ext>
            </p:extLst>
          </p:nvPr>
        </p:nvGraphicFramePr>
        <p:xfrm>
          <a:off x="1341582" y="43434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657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0345" y="4343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8" name="Curved Up Arrow 7"/>
          <p:cNvSpPr/>
          <p:nvPr/>
        </p:nvSpPr>
        <p:spPr>
          <a:xfrm>
            <a:off x="1981200" y="4724400"/>
            <a:ext cx="5029200" cy="60960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4953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35 blue pens</a:t>
            </a: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8455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982" y="3810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ratio of red pens to blue pens in a package is 2:5.  </a:t>
            </a:r>
            <a:r>
              <a:rPr lang="en-US" sz="2400" b="1" u="sng" dirty="0" smtClean="0"/>
              <a:t>If there are 35 blue pens in the package</a:t>
            </a:r>
            <a:r>
              <a:rPr lang="en-US" sz="2400" dirty="0" smtClean="0"/>
              <a:t>, how many red pens are in the package?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93676"/>
              </p:ext>
            </p:extLst>
          </p:nvPr>
        </p:nvGraphicFramePr>
        <p:xfrm>
          <a:off x="1341582" y="3657600"/>
          <a:ext cx="24684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825937"/>
              </p:ext>
            </p:extLst>
          </p:nvPr>
        </p:nvGraphicFramePr>
        <p:xfrm>
          <a:off x="1341582" y="43434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657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0345" y="4343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8" name="Curved Up Arrow 7"/>
          <p:cNvSpPr/>
          <p:nvPr/>
        </p:nvSpPr>
        <p:spPr>
          <a:xfrm>
            <a:off x="1981200" y="4724400"/>
            <a:ext cx="5029200" cy="60960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4953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35 blue pens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15918" y="1752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35 blue pens </a:t>
            </a:r>
            <a:r>
              <a:rPr lang="en-US" sz="2400" dirty="0" smtClean="0"/>
              <a:t>is represented by </a:t>
            </a:r>
            <a:r>
              <a:rPr lang="en-US" sz="2400" dirty="0"/>
              <a:t>5</a:t>
            </a:r>
            <a:r>
              <a:rPr lang="en-US" sz="2400" dirty="0" smtClean="0"/>
              <a:t> boxes on our tape diagram.  What value should be written in each box?</a:t>
            </a:r>
            <a:endParaRPr lang="en-US" sz="24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450773" y="2819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35 ÷ 5 = 7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39455" y="4355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4343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435525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00" y="435519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58655" y="433890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3813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982" y="3810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ratio of red pens to blue pens in a package is 2:5.  </a:t>
            </a:r>
            <a:r>
              <a:rPr lang="en-US" sz="2400" b="1" u="sng" dirty="0" smtClean="0"/>
              <a:t>If there are 35 blue pens in the package</a:t>
            </a:r>
            <a:r>
              <a:rPr lang="en-US" sz="2400" dirty="0" smtClean="0"/>
              <a:t>, how many red pens are in the package?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122968"/>
              </p:ext>
            </p:extLst>
          </p:nvPr>
        </p:nvGraphicFramePr>
        <p:xfrm>
          <a:off x="1341582" y="3657600"/>
          <a:ext cx="24684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659086"/>
              </p:ext>
            </p:extLst>
          </p:nvPr>
        </p:nvGraphicFramePr>
        <p:xfrm>
          <a:off x="1341582" y="43434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657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0345" y="4343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39455" y="4355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4343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435525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00" y="435519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58655" y="433890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95400" y="1729666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 we can find out how many red pens are in the package.  </a:t>
            </a:r>
            <a:r>
              <a:rPr lang="en-US" sz="2400" b="1" dirty="0" smtClean="0"/>
              <a:t>REMEMBER, </a:t>
            </a:r>
            <a:r>
              <a:rPr lang="en-US" sz="2400" dirty="0" smtClean="0"/>
              <a:t>each box represents the same value.</a:t>
            </a:r>
          </a:p>
          <a:p>
            <a:r>
              <a:rPr lang="en-US" sz="2400" dirty="0" smtClean="0"/>
              <a:t>What value should be written in each box?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00200" y="3669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19400" y="3669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21928" y="3505200"/>
            <a:ext cx="32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2 x 7 = 14</a:t>
            </a:r>
            <a:endParaRPr lang="en-US" sz="3000" dirty="0"/>
          </a:p>
        </p:txBody>
      </p:sp>
      <p:sp>
        <p:nvSpPr>
          <p:cNvPr id="20" name="TextBox 19"/>
          <p:cNvSpPr txBox="1"/>
          <p:nvPr/>
        </p:nvSpPr>
        <p:spPr>
          <a:xfrm>
            <a:off x="2409638" y="52578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There are 14 red pens </a:t>
            </a:r>
            <a:br>
              <a:rPr lang="en-US" sz="2400" dirty="0" smtClean="0"/>
            </a:br>
            <a:r>
              <a:rPr lang="en-US" sz="2400" dirty="0" smtClean="0"/>
              <a:t>in the package.</a:t>
            </a:r>
            <a:endParaRPr lang="en-US" sz="2400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864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3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models that use rectangles to represent the parts of a ratio </a:t>
            </a:r>
          </a:p>
          <a:p>
            <a:r>
              <a:rPr lang="en-US" dirty="0" smtClean="0"/>
              <a:t>A drawing that looks like a segment of tape</a:t>
            </a:r>
          </a:p>
          <a:p>
            <a:r>
              <a:rPr lang="en-US" dirty="0" smtClean="0"/>
              <a:t>Used to illustrate number relationships</a:t>
            </a:r>
          </a:p>
          <a:p>
            <a:r>
              <a:rPr lang="en-US" dirty="0" smtClean="0"/>
              <a:t>Also known as strip diagram, bar model, fraction strip, or length model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13360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Let’s try some more problems!</a:t>
            </a:r>
            <a:endParaRPr lang="en-US" sz="50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781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The ratio of red roses to pink roses in a bouquet is 4:1.  If there are 12 red roses, how many pink roses are in the bouquet?</a:t>
            </a:r>
            <a:endParaRPr lang="en-US" sz="48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200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Step #1</a:t>
            </a:r>
          </a:p>
          <a:p>
            <a:r>
              <a:rPr lang="en-US" sz="3000" dirty="0" smtClean="0"/>
              <a:t>Look for the ratio in the problem and make a tape diagram.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8273" y="2438400"/>
            <a:ext cx="3124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4:1</a:t>
            </a:r>
            <a:endParaRPr lang="en-US" sz="4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64946"/>
              </p:ext>
            </p:extLst>
          </p:nvPr>
        </p:nvGraphicFramePr>
        <p:xfrm>
          <a:off x="990600" y="3962400"/>
          <a:ext cx="449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479046"/>
              </p:ext>
            </p:extLst>
          </p:nvPr>
        </p:nvGraphicFramePr>
        <p:xfrm>
          <a:off x="990600" y="4495800"/>
          <a:ext cx="1143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8673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Step #2</a:t>
            </a:r>
          </a:p>
          <a:p>
            <a:r>
              <a:rPr lang="en-US" sz="3000" dirty="0"/>
              <a:t>Look in the problem for information that will help you determine the value of each box.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8273" y="2438400"/>
            <a:ext cx="3124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12 red roses</a:t>
            </a:r>
            <a:endParaRPr lang="en-US" sz="4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784901"/>
              </p:ext>
            </p:extLst>
          </p:nvPr>
        </p:nvGraphicFramePr>
        <p:xfrm>
          <a:off x="990600" y="3962400"/>
          <a:ext cx="449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618776"/>
              </p:ext>
            </p:extLst>
          </p:nvPr>
        </p:nvGraphicFramePr>
        <p:xfrm>
          <a:off x="990600" y="4495800"/>
          <a:ext cx="1143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962400"/>
            <a:ext cx="65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799" y="4484132"/>
            <a:ext cx="65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Pink</a:t>
            </a:r>
            <a:endParaRPr lang="en-US" dirty="0"/>
          </a:p>
        </p:txBody>
      </p:sp>
      <p:sp>
        <p:nvSpPr>
          <p:cNvPr id="8" name="Curved Down Arrow 7"/>
          <p:cNvSpPr/>
          <p:nvPr/>
        </p:nvSpPr>
        <p:spPr>
          <a:xfrm>
            <a:off x="1524000" y="3505200"/>
            <a:ext cx="3429000" cy="38100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35814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 red roses</a:t>
            </a: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9552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Step #3</a:t>
            </a:r>
          </a:p>
          <a:p>
            <a:r>
              <a:rPr lang="en-US" sz="3000" dirty="0"/>
              <a:t>Determine the value of each box.</a:t>
            </a:r>
          </a:p>
          <a:p>
            <a:r>
              <a:rPr lang="en-US" sz="3000" dirty="0"/>
              <a:t>Remember all boxes have an equal value.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8273" y="2438400"/>
            <a:ext cx="3124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12 red roses</a:t>
            </a:r>
            <a:endParaRPr lang="en-US" sz="4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016755"/>
              </p:ext>
            </p:extLst>
          </p:nvPr>
        </p:nvGraphicFramePr>
        <p:xfrm>
          <a:off x="990600" y="3962400"/>
          <a:ext cx="449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950191"/>
              </p:ext>
            </p:extLst>
          </p:nvPr>
        </p:nvGraphicFramePr>
        <p:xfrm>
          <a:off x="990600" y="4495800"/>
          <a:ext cx="1143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962400"/>
            <a:ext cx="65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799" y="4484132"/>
            <a:ext cx="65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Pink</a:t>
            </a:r>
            <a:endParaRPr lang="en-US" dirty="0"/>
          </a:p>
        </p:txBody>
      </p:sp>
      <p:sp>
        <p:nvSpPr>
          <p:cNvPr id="8" name="Curved Down Arrow 7"/>
          <p:cNvSpPr/>
          <p:nvPr/>
        </p:nvSpPr>
        <p:spPr>
          <a:xfrm>
            <a:off x="1524000" y="3505200"/>
            <a:ext cx="3429000" cy="38100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35814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 red roses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3048000"/>
            <a:ext cx="2819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12 ÷ 4 = 3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3950732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3950732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01455" y="3962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057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Step #4</a:t>
            </a:r>
          </a:p>
          <a:p>
            <a:r>
              <a:rPr lang="en-US" sz="3000" dirty="0"/>
              <a:t>Use the value of the boxes to answer the question in the problem.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8272" y="2438400"/>
            <a:ext cx="6204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many pink roses are in the bouquet?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240278"/>
              </p:ext>
            </p:extLst>
          </p:nvPr>
        </p:nvGraphicFramePr>
        <p:xfrm>
          <a:off x="990600" y="3962400"/>
          <a:ext cx="449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091720"/>
              </p:ext>
            </p:extLst>
          </p:nvPr>
        </p:nvGraphicFramePr>
        <p:xfrm>
          <a:off x="990600" y="4495800"/>
          <a:ext cx="1143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962400"/>
            <a:ext cx="65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799" y="4484132"/>
            <a:ext cx="65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Pink</a:t>
            </a:r>
            <a:endParaRPr lang="en-US" dirty="0"/>
          </a:p>
        </p:txBody>
      </p:sp>
      <p:sp>
        <p:nvSpPr>
          <p:cNvPr id="8" name="Curved Down Arrow 7"/>
          <p:cNvSpPr/>
          <p:nvPr/>
        </p:nvSpPr>
        <p:spPr>
          <a:xfrm>
            <a:off x="1524000" y="3505200"/>
            <a:ext cx="3429000" cy="38100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35814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 red roses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3950732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3950732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01455" y="3962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65382" y="4496709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01454" y="5229416"/>
            <a:ext cx="5904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There are 3 pink roses in the bouquet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7198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324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Mr. </a:t>
            </a:r>
            <a:r>
              <a:rPr lang="en-US" sz="4000" dirty="0" err="1" smtClean="0"/>
              <a:t>Jakers</a:t>
            </a:r>
            <a:r>
              <a:rPr lang="en-US" sz="4000" dirty="0" smtClean="0"/>
              <a:t> bought some apples to make applesauce.  He bought red apples and green apples in a ratio of 7:9.  If he bought 8 more green apples, than red apples, how many total apples did he buy?</a:t>
            </a:r>
            <a:endParaRPr lang="en-US" sz="40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875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Step #1</a:t>
            </a:r>
          </a:p>
          <a:p>
            <a:r>
              <a:rPr lang="en-US" sz="3000" dirty="0" smtClean="0"/>
              <a:t>Look for the ratio in the problem and make a tape diagram.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8273" y="2438400"/>
            <a:ext cx="3124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7:9</a:t>
            </a:r>
            <a:endParaRPr lang="en-US" sz="4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931917"/>
              </p:ext>
            </p:extLst>
          </p:nvPr>
        </p:nvGraphicFramePr>
        <p:xfrm>
          <a:off x="990600" y="3962400"/>
          <a:ext cx="462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058961"/>
              </p:ext>
            </p:extLst>
          </p:nvPr>
        </p:nvGraphicFramePr>
        <p:xfrm>
          <a:off x="990600" y="4495800"/>
          <a:ext cx="5943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8875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Step #2</a:t>
            </a:r>
          </a:p>
          <a:p>
            <a:r>
              <a:rPr lang="en-US" sz="3000" dirty="0"/>
              <a:t>Look in the problem for information that will help you determine the value of each box.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715399"/>
            <a:ext cx="7347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He bought 8 more green apples</a:t>
            </a:r>
            <a:endParaRPr lang="en-US" sz="3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784655"/>
              </p:ext>
            </p:extLst>
          </p:nvPr>
        </p:nvGraphicFramePr>
        <p:xfrm>
          <a:off x="990600" y="3962400"/>
          <a:ext cx="462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043395"/>
              </p:ext>
            </p:extLst>
          </p:nvPr>
        </p:nvGraphicFramePr>
        <p:xfrm>
          <a:off x="990600" y="4495800"/>
          <a:ext cx="5943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8264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479514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9" name="Curved Up Arrow 8"/>
          <p:cNvSpPr/>
          <p:nvPr/>
        </p:nvSpPr>
        <p:spPr>
          <a:xfrm>
            <a:off x="5791200" y="5003800"/>
            <a:ext cx="1143000" cy="38100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6450" y="4848846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more</a:t>
            </a: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4518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Step #3</a:t>
            </a:r>
          </a:p>
          <a:p>
            <a:r>
              <a:rPr lang="en-US" sz="3000" dirty="0"/>
              <a:t>Determine the value of each box.</a:t>
            </a:r>
          </a:p>
          <a:p>
            <a:r>
              <a:rPr lang="en-US" sz="3000" dirty="0"/>
              <a:t>Remember all boxes have an equal value.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715399"/>
            <a:ext cx="7347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He bought 8 more green apples</a:t>
            </a:r>
            <a:endParaRPr lang="en-US" sz="3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58866"/>
              </p:ext>
            </p:extLst>
          </p:nvPr>
        </p:nvGraphicFramePr>
        <p:xfrm>
          <a:off x="990600" y="3962400"/>
          <a:ext cx="462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184633"/>
              </p:ext>
            </p:extLst>
          </p:nvPr>
        </p:nvGraphicFramePr>
        <p:xfrm>
          <a:off x="990600" y="4495800"/>
          <a:ext cx="5943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8264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479514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9" name="Curved Up Arrow 8"/>
          <p:cNvSpPr/>
          <p:nvPr/>
        </p:nvSpPr>
        <p:spPr>
          <a:xfrm>
            <a:off x="5791200" y="5003800"/>
            <a:ext cx="1143000" cy="38100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6450" y="4848846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more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0228" y="3352800"/>
            <a:ext cx="2019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8 ÷ 2 = 4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47951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92850" y="4493246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0312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 Solve Ratio Problems using a Tape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Step #1:   Look for the ratio in the problem and make a tape diagram.</a:t>
            </a:r>
          </a:p>
          <a:p>
            <a:r>
              <a:rPr lang="en-US" dirty="0" smtClean="0"/>
              <a:t>Step #2:  Look in the problem for information that will help you determine the value of each box.</a:t>
            </a:r>
          </a:p>
          <a:p>
            <a:r>
              <a:rPr lang="en-US" dirty="0" smtClean="0"/>
              <a:t>Step #3:  Determine the value of each box.  Remember all boxes have an equal value.</a:t>
            </a:r>
          </a:p>
          <a:p>
            <a:r>
              <a:rPr lang="en-US" dirty="0" smtClean="0"/>
              <a:t>Step #4:  Use the value of the boxes to answer the question in the problem.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Step #4</a:t>
            </a:r>
          </a:p>
          <a:p>
            <a:r>
              <a:rPr lang="en-US" sz="3000" dirty="0"/>
              <a:t>Use the value of the boxes to answer the question in the problem.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715399"/>
            <a:ext cx="7347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How many total apples did he buy?</a:t>
            </a:r>
            <a:endParaRPr lang="en-US" sz="3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381482"/>
              </p:ext>
            </p:extLst>
          </p:nvPr>
        </p:nvGraphicFramePr>
        <p:xfrm>
          <a:off x="990600" y="3962400"/>
          <a:ext cx="462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627954"/>
              </p:ext>
            </p:extLst>
          </p:nvPr>
        </p:nvGraphicFramePr>
        <p:xfrm>
          <a:off x="990600" y="4495800"/>
          <a:ext cx="5943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8264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479514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218178"/>
            <a:ext cx="2019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4 x 16 = 64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47951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92850" y="4493246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76400" y="4502299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62200" y="4493185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0" y="4493246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95700" y="4493246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67200" y="447951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29200" y="4493246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21773" y="39624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76400" y="3948423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62200" y="3948423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82191" y="39624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95700" y="39624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05877" y="39624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1118" y="39624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94064" y="4511352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81450" y="5495177"/>
            <a:ext cx="36385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He bought 64 apples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784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324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To make Purple Plum paint, the paint store mixes blue and red paint in a ratio of 8:5.  If a customer needs 65 gallons of paint, how many gallons of each color needs to go into the mix?</a:t>
            </a:r>
            <a:endParaRPr lang="en-US" sz="40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4859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Step #1</a:t>
            </a:r>
          </a:p>
          <a:p>
            <a:r>
              <a:rPr lang="en-US" sz="3000" dirty="0" smtClean="0"/>
              <a:t>Look for the ratio in the problem and make a tape diagram.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8273" y="2438400"/>
            <a:ext cx="3124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8:5</a:t>
            </a:r>
            <a:endParaRPr lang="en-US" sz="4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780881"/>
              </p:ext>
            </p:extLst>
          </p:nvPr>
        </p:nvGraphicFramePr>
        <p:xfrm>
          <a:off x="990600" y="3962400"/>
          <a:ext cx="462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861706"/>
              </p:ext>
            </p:extLst>
          </p:nvPr>
        </p:nvGraphicFramePr>
        <p:xfrm>
          <a:off x="990600" y="4495800"/>
          <a:ext cx="289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966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Step #2</a:t>
            </a:r>
          </a:p>
          <a:p>
            <a:r>
              <a:rPr lang="en-US" sz="3000" dirty="0"/>
              <a:t>Look in the problem for information that will help you determine the value of each box.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715399"/>
            <a:ext cx="6814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Customer needs 65 gallons of paint</a:t>
            </a:r>
            <a:endParaRPr lang="en-US" sz="3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794289"/>
              </p:ext>
            </p:extLst>
          </p:nvPr>
        </p:nvGraphicFramePr>
        <p:xfrm>
          <a:off x="990600" y="3962400"/>
          <a:ext cx="462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481133"/>
              </p:ext>
            </p:extLst>
          </p:nvPr>
        </p:nvGraphicFramePr>
        <p:xfrm>
          <a:off x="990600" y="4495800"/>
          <a:ext cx="289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962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495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8" name="Curved Left Arrow 7"/>
          <p:cNvSpPr/>
          <p:nvPr/>
        </p:nvSpPr>
        <p:spPr>
          <a:xfrm>
            <a:off x="5638800" y="3733800"/>
            <a:ext cx="609600" cy="129540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39624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the boxes together represent the value of 65</a:t>
            </a: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2452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Step #3</a:t>
            </a:r>
          </a:p>
          <a:p>
            <a:r>
              <a:rPr lang="en-US" sz="3000" dirty="0"/>
              <a:t>Determine the value of each box.</a:t>
            </a:r>
          </a:p>
          <a:p>
            <a:r>
              <a:rPr lang="en-US" sz="3000" dirty="0"/>
              <a:t>Remember all boxes have an equal value.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715399"/>
            <a:ext cx="6814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Customer needs 65 gallons of paint</a:t>
            </a:r>
            <a:endParaRPr lang="en-US" sz="3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906267"/>
              </p:ext>
            </p:extLst>
          </p:nvPr>
        </p:nvGraphicFramePr>
        <p:xfrm>
          <a:off x="990600" y="3962400"/>
          <a:ext cx="462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910093"/>
              </p:ext>
            </p:extLst>
          </p:nvPr>
        </p:nvGraphicFramePr>
        <p:xfrm>
          <a:off x="990600" y="4495800"/>
          <a:ext cx="289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962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495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8" name="Curved Left Arrow 7"/>
          <p:cNvSpPr/>
          <p:nvPr/>
        </p:nvSpPr>
        <p:spPr>
          <a:xfrm>
            <a:off x="5638800" y="3733800"/>
            <a:ext cx="609600" cy="129540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39624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the boxes together represent the value of 65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5257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 gallons  ÷  13 boxes = 5</a:t>
            </a:r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826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Step #4</a:t>
            </a:r>
          </a:p>
          <a:p>
            <a:r>
              <a:rPr lang="en-US" sz="3000" dirty="0"/>
              <a:t>Use the value of the boxes to answer the question in the problem.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286000"/>
            <a:ext cx="6814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How many gallons of each color needs to go into the mix?</a:t>
            </a:r>
            <a:endParaRPr lang="en-US" sz="3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780001"/>
              </p:ext>
            </p:extLst>
          </p:nvPr>
        </p:nvGraphicFramePr>
        <p:xfrm>
          <a:off x="990600" y="3962400"/>
          <a:ext cx="462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38006"/>
              </p:ext>
            </p:extLst>
          </p:nvPr>
        </p:nvGraphicFramePr>
        <p:xfrm>
          <a:off x="990600" y="4495800"/>
          <a:ext cx="289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962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495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5257800"/>
            <a:ext cx="519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40 gallons </a:t>
            </a:r>
            <a:r>
              <a:rPr lang="en-US" dirty="0" smtClean="0"/>
              <a:t>of blue paint and </a:t>
            </a:r>
            <a:r>
              <a:rPr lang="en-US" b="1" dirty="0" smtClean="0"/>
              <a:t>25 gallons </a:t>
            </a:r>
            <a:r>
              <a:rPr lang="en-US" dirty="0" smtClean="0"/>
              <a:t>of red paint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89600" y="394329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8 x 5 = 40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000500" y="4495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 x 5 = 25</a:t>
            </a:r>
            <a:endParaRPr lang="en-US" sz="2000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806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786128"/>
            <a:ext cx="571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Now try some problems on your own!</a:t>
            </a:r>
            <a:endParaRPr lang="en-US" sz="48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6182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295400"/>
            <a:ext cx="632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 bought bags of chips and bags of popcorn to make in a ratio of 3:4.  If I bought 6 more bags of popcorn than chips, how many total bags did I buy?</a:t>
            </a:r>
            <a:endParaRPr lang="en-US" sz="40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4122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02309"/>
              </p:ext>
            </p:extLst>
          </p:nvPr>
        </p:nvGraphicFramePr>
        <p:xfrm>
          <a:off x="1295400" y="2514600"/>
          <a:ext cx="487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29272"/>
              </p:ext>
            </p:extLst>
          </p:nvPr>
        </p:nvGraphicFramePr>
        <p:xfrm>
          <a:off x="1295400" y="3276600"/>
          <a:ext cx="6248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254461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chips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0127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popcorn</a:t>
            </a:r>
            <a:endParaRPr lang="en-US" dirty="0"/>
          </a:p>
        </p:txBody>
      </p:sp>
      <p:sp>
        <p:nvSpPr>
          <p:cNvPr id="6" name="Curved Up Arrow 5"/>
          <p:cNvSpPr/>
          <p:nvPr/>
        </p:nvSpPr>
        <p:spPr>
          <a:xfrm>
            <a:off x="6324600" y="3810000"/>
            <a:ext cx="1371600" cy="68580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90145" y="364593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more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90145" y="32766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2542248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2542248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2542248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3269673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52800" y="3269673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32766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74700" y="4511964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 x 6 = 42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924300" y="5345668"/>
            <a:ext cx="30861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/>
              <a:t>42 total bags</a:t>
            </a:r>
            <a:endParaRPr lang="en-US" sz="4200" dirty="0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5744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295400"/>
            <a:ext cx="6324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ratio of the number of cars to SUVs in a parking lot is 4:1.  If there are 30 total vehicles in the parking lot, how many SUVs are there?</a:t>
            </a:r>
            <a:endParaRPr lang="en-US" sz="40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072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The ratio of boys to girls in the sixth grade is 3:5.  If there are 20 more girls than boys, how many total students are in the sixth grade?</a:t>
            </a:r>
            <a:endParaRPr lang="en-US" sz="48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300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870976"/>
              </p:ext>
            </p:extLst>
          </p:nvPr>
        </p:nvGraphicFramePr>
        <p:xfrm>
          <a:off x="1295400" y="1905000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406395"/>
              </p:ext>
            </p:extLst>
          </p:nvPr>
        </p:nvGraphicFramePr>
        <p:xfrm>
          <a:off x="1295400" y="2590800"/>
          <a:ext cx="152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cars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3291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SUVs</a:t>
            </a:r>
            <a:endParaRPr lang="en-US" dirty="0"/>
          </a:p>
        </p:txBody>
      </p:sp>
      <p:sp>
        <p:nvSpPr>
          <p:cNvPr id="6" name="Curved Left Arrow 5"/>
          <p:cNvSpPr/>
          <p:nvPr/>
        </p:nvSpPr>
        <p:spPr>
          <a:xfrm>
            <a:off x="7315200" y="1600200"/>
            <a:ext cx="457200" cy="160020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48600" y="1752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 total vehicles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3602013"/>
            <a:ext cx="411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30 vehicles ÷ 5 boxes = 6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2590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4876800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There are </a:t>
            </a:r>
            <a:r>
              <a:rPr lang="en-US" sz="3000" b="1" dirty="0" smtClean="0"/>
              <a:t>6 SUVs </a:t>
            </a:r>
            <a:r>
              <a:rPr lang="en-US" sz="3000" dirty="0" smtClean="0"/>
              <a:t>in the parking lot.</a:t>
            </a:r>
            <a:endParaRPr lang="en-US" sz="3000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583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295400"/>
            <a:ext cx="6324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Dylan and Sam share a group of baseball cards in a ratio of 8:3.  If Sam has 15 baseball cards, how many does Dylan have?</a:t>
            </a:r>
            <a:endParaRPr lang="en-US" sz="40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956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597225"/>
              </p:ext>
            </p:extLst>
          </p:nvPr>
        </p:nvGraphicFramePr>
        <p:xfrm>
          <a:off x="1371600" y="1905000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570530"/>
              </p:ext>
            </p:extLst>
          </p:nvPr>
        </p:nvGraphicFramePr>
        <p:xfrm>
          <a:off x="1371600" y="2590800"/>
          <a:ext cx="228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Dylan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3364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Sam</a:t>
            </a:r>
            <a:endParaRPr lang="en-US" dirty="0"/>
          </a:p>
        </p:txBody>
      </p:sp>
      <p:sp>
        <p:nvSpPr>
          <p:cNvPr id="6" name="Curved Up Arrow 5"/>
          <p:cNvSpPr/>
          <p:nvPr/>
        </p:nvSpPr>
        <p:spPr>
          <a:xfrm>
            <a:off x="1524000" y="3048000"/>
            <a:ext cx="2133600" cy="68580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048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15 cards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3252293"/>
            <a:ext cx="2057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15 ÷ 3 = 5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0" y="19050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8 x 5 = 40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476500" y="4724400"/>
            <a:ext cx="4838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Dylan has 40 baseball cards.</a:t>
            </a:r>
            <a:endParaRPr lang="en-US" sz="3000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2293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828800"/>
            <a:ext cx="518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How about a challenge?</a:t>
            </a:r>
            <a:endParaRPr lang="en-US" sz="60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36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09600"/>
            <a:ext cx="6324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Courtney, Carson, and Cassie share a sum of money in the ratio 6:4:3.  Carson used ½ of his money to buy a remote-controlled car that cost $60, and Courtney gave </a:t>
            </a:r>
            <a:r>
              <a:rPr lang="en-US" sz="4000" baseline="30000" dirty="0" smtClean="0"/>
              <a:t>1</a:t>
            </a:r>
            <a:r>
              <a:rPr lang="en-US" sz="4000" dirty="0" smtClean="0"/>
              <a:t>/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of her money to charity.  How much money do they have left altogether?</a:t>
            </a:r>
            <a:endParaRPr lang="en-US" sz="40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611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830544"/>
              </p:ext>
            </p:extLst>
          </p:nvPr>
        </p:nvGraphicFramePr>
        <p:xfrm>
          <a:off x="1524000" y="10007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10762"/>
              </p:ext>
            </p:extLst>
          </p:nvPr>
        </p:nvGraphicFramePr>
        <p:xfrm>
          <a:off x="1524000" y="2057400"/>
          <a:ext cx="4038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07096"/>
              </p:ext>
            </p:extLst>
          </p:nvPr>
        </p:nvGraphicFramePr>
        <p:xfrm>
          <a:off x="1475510" y="3276600"/>
          <a:ext cx="3124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4855" y="1002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Courtney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4855" y="2057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Carson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0237" y="3276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Cassie</a:t>
            </a:r>
            <a:endParaRPr lang="en-US" dirty="0"/>
          </a:p>
        </p:txBody>
      </p:sp>
      <p:sp>
        <p:nvSpPr>
          <p:cNvPr id="8" name="Curved Up Arrow 7"/>
          <p:cNvSpPr/>
          <p:nvPr/>
        </p:nvSpPr>
        <p:spPr>
          <a:xfrm>
            <a:off x="3810000" y="2514600"/>
            <a:ext cx="1524000" cy="60960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249843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$60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1454152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Carson spent ½ of his money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1965067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60 ÷ 2 = 30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2560766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Each box represents 30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733800" y="1965067"/>
            <a:ext cx="838200" cy="53336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" y="3999437"/>
            <a:ext cx="640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Mark off the boxes of spent money.</a:t>
            </a:r>
            <a:endParaRPr lang="en-US" sz="3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671291" y="2013558"/>
            <a:ext cx="838200" cy="53336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34000" y="319392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Courtney gave 1/3 of her money to charity</a:t>
            </a:r>
            <a:endParaRPr lang="en-US" sz="16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730009" y="920783"/>
            <a:ext cx="838200" cy="53336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705600" y="920783"/>
            <a:ext cx="838200" cy="53336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3900" y="4648200"/>
            <a:ext cx="640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There are 9 boxes left.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2000" y="5229907"/>
            <a:ext cx="640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9 x 30 = 270	They have $270 left.</a:t>
            </a:r>
            <a:endParaRPr lang="en-US" sz="3000" dirty="0"/>
          </a:p>
        </p:txBody>
      </p:sp>
      <p:sp>
        <p:nvSpPr>
          <p:cNvPr id="2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8818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6" grpId="0"/>
      <p:bldP spid="20" grpId="0"/>
      <p:bldP spid="24" grpId="0"/>
      <p:bldP spid="2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339608"/>
            <a:ext cx="6781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smtClean="0"/>
              <a:t>Great Work!</a:t>
            </a:r>
            <a:endParaRPr lang="en-US" sz="100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6640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048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The ratio of boys to girls in the sixth grade is 3:5.  </a:t>
            </a:r>
            <a:r>
              <a:rPr lang="en-US" sz="2400" dirty="0" smtClean="0"/>
              <a:t>If there are 20 more girls than boys, how many total students are in the sixth grade?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485900" y="2057399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ratio we’re working with is 3:5.</a:t>
            </a:r>
          </a:p>
          <a:p>
            <a:r>
              <a:rPr lang="en-US" sz="2400" dirty="0" smtClean="0"/>
              <a:t>Draw a tape diagram that represents that ratio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496672"/>
              </p:ext>
            </p:extLst>
          </p:nvPr>
        </p:nvGraphicFramePr>
        <p:xfrm>
          <a:off x="1604818" y="3810000"/>
          <a:ext cx="388158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97427"/>
              </p:ext>
            </p:extLst>
          </p:nvPr>
        </p:nvGraphicFramePr>
        <p:xfrm>
          <a:off x="1600199" y="4267200"/>
          <a:ext cx="6324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3810000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Boys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267200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Girls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541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048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ratio of boys to girls in the sixth grade is 3:5.  </a:t>
            </a:r>
            <a:r>
              <a:rPr lang="en-US" sz="2400" b="1" u="sng" dirty="0" smtClean="0"/>
              <a:t>If there are 20 more girls than boys</a:t>
            </a:r>
            <a:r>
              <a:rPr lang="en-US" sz="2400" dirty="0" smtClean="0"/>
              <a:t>, how many total students are in the sixth grade?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485900" y="2073563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part of our tape diagram represents  </a:t>
            </a:r>
          </a:p>
          <a:p>
            <a:r>
              <a:rPr lang="en-US" sz="2400" b="1" dirty="0" smtClean="0"/>
              <a:t>20 more girls</a:t>
            </a:r>
            <a:r>
              <a:rPr lang="en-US" sz="2400" dirty="0" smtClean="0"/>
              <a:t>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899996"/>
              </p:ext>
            </p:extLst>
          </p:nvPr>
        </p:nvGraphicFramePr>
        <p:xfrm>
          <a:off x="1604818" y="3810000"/>
          <a:ext cx="388158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628611"/>
              </p:ext>
            </p:extLst>
          </p:nvPr>
        </p:nvGraphicFramePr>
        <p:xfrm>
          <a:off x="1600199" y="4267200"/>
          <a:ext cx="6324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3810000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Boys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267200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Girls</a:t>
            </a:r>
            <a:endParaRPr lang="en-US" dirty="0"/>
          </a:p>
        </p:txBody>
      </p:sp>
      <p:sp>
        <p:nvSpPr>
          <p:cNvPr id="3" name="Curved Up Arrow 2"/>
          <p:cNvSpPr/>
          <p:nvPr/>
        </p:nvSpPr>
        <p:spPr>
          <a:xfrm>
            <a:off x="6005945" y="4795660"/>
            <a:ext cx="1371600" cy="45720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461575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20 MORE</a:t>
            </a:r>
            <a:endParaRPr lang="en-US" sz="1600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1237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048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ratio of boys to girls in the sixth grade is 3:5.  </a:t>
            </a:r>
            <a:r>
              <a:rPr lang="en-US" sz="2400" b="1" u="sng" dirty="0" smtClean="0"/>
              <a:t>If there are 20 more girls than boys</a:t>
            </a:r>
            <a:r>
              <a:rPr lang="en-US" sz="2400" dirty="0" smtClean="0"/>
              <a:t>, how many total students are in the sixth grade?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515918" y="1752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“20 more girls”</a:t>
            </a:r>
            <a:r>
              <a:rPr lang="en-US" sz="2400" dirty="0" smtClean="0"/>
              <a:t> is represented by 2 boxes on our tape diagram.  What value should be written in each box?</a:t>
            </a:r>
            <a:endParaRPr lang="en-US" sz="2400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393360"/>
              </p:ext>
            </p:extLst>
          </p:nvPr>
        </p:nvGraphicFramePr>
        <p:xfrm>
          <a:off x="1604818" y="3810000"/>
          <a:ext cx="388158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123014"/>
              </p:ext>
            </p:extLst>
          </p:nvPr>
        </p:nvGraphicFramePr>
        <p:xfrm>
          <a:off x="1600199" y="4267200"/>
          <a:ext cx="6324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3810000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Boys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267200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Girls</a:t>
            </a:r>
            <a:endParaRPr lang="en-US" dirty="0"/>
          </a:p>
        </p:txBody>
      </p:sp>
      <p:sp>
        <p:nvSpPr>
          <p:cNvPr id="3" name="Curved Up Arrow 2"/>
          <p:cNvSpPr/>
          <p:nvPr/>
        </p:nvSpPr>
        <p:spPr>
          <a:xfrm>
            <a:off x="6005945" y="4795660"/>
            <a:ext cx="1371600" cy="45720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461575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20 MORE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426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42763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937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048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ratio of boys to girls in the sixth grade is 3:5.  If there are 20 more girls than boys, </a:t>
            </a:r>
            <a:r>
              <a:rPr lang="en-US" sz="2400" b="1" u="sng" dirty="0" smtClean="0"/>
              <a:t>how many total students are in the sixth grade?</a:t>
            </a:r>
            <a:endParaRPr lang="en-US" sz="24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485900" y="16002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 we can find out how many total students are in sixth grade.  </a:t>
            </a:r>
            <a:r>
              <a:rPr lang="en-US" sz="2400" b="1" dirty="0" smtClean="0"/>
              <a:t>REMEMBER, </a:t>
            </a:r>
            <a:r>
              <a:rPr lang="en-US" sz="2400" dirty="0" smtClean="0"/>
              <a:t>each box represents the same value.</a:t>
            </a:r>
          </a:p>
          <a:p>
            <a:r>
              <a:rPr lang="en-US" sz="2400" dirty="0" smtClean="0"/>
              <a:t>What value should be written in each box?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153271"/>
              </p:ext>
            </p:extLst>
          </p:nvPr>
        </p:nvGraphicFramePr>
        <p:xfrm>
          <a:off x="1604818" y="3810000"/>
          <a:ext cx="388158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40469"/>
              </p:ext>
            </p:extLst>
          </p:nvPr>
        </p:nvGraphicFramePr>
        <p:xfrm>
          <a:off x="1600199" y="4267200"/>
          <a:ext cx="6324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3810000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Boys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267200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Girls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426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42763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38191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24627" y="42763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42763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95800" y="424635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9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048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ratio of boys to girls in the sixth grade is 3:5.  If there are 20 more girls than boys, </a:t>
            </a:r>
            <a:r>
              <a:rPr lang="en-US" sz="2400" b="1" u="sng" dirty="0" smtClean="0"/>
              <a:t>how many total students are in the sixth grade?</a:t>
            </a:r>
            <a:endParaRPr lang="en-US" sz="24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485900" y="22098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Add up all the boxes to determine the total number of students.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518234"/>
              </p:ext>
            </p:extLst>
          </p:nvPr>
        </p:nvGraphicFramePr>
        <p:xfrm>
          <a:off x="1604818" y="3810000"/>
          <a:ext cx="388158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259528"/>
              </p:ext>
            </p:extLst>
          </p:nvPr>
        </p:nvGraphicFramePr>
        <p:xfrm>
          <a:off x="1600199" y="4267200"/>
          <a:ext cx="6324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3810000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Boys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267200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Girls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426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42763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38191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24627" y="42763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42763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95800" y="424635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57055" y="5165436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 boxes of 10 =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80 students </a:t>
            </a:r>
            <a:endParaRPr lang="en-US" sz="2400" dirty="0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© Hall's Happenings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089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1981</Words>
  <Application>Microsoft Office PowerPoint</Application>
  <PresentationFormat>On-screen Show (4:3)</PresentationFormat>
  <Paragraphs>335</Paragraphs>
  <Slides>46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Arial</vt:lpstr>
      <vt:lpstr>Calibri</vt:lpstr>
      <vt:lpstr>Office Theme</vt:lpstr>
      <vt:lpstr>Using  Tape Diagrams  to Solve  Ratio Problems</vt:lpstr>
      <vt:lpstr>Tape Diagrams</vt:lpstr>
      <vt:lpstr>Steps to Solve Ratio Problems using a Tape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Davis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 Tape Diagrams  to Solve  Ratio Problems</dc:title>
  <dc:creator>DSD</dc:creator>
  <cp:lastModifiedBy>Pelkie, Daren</cp:lastModifiedBy>
  <cp:revision>66</cp:revision>
  <dcterms:created xsi:type="dcterms:W3CDTF">2013-11-25T17:33:42Z</dcterms:created>
  <dcterms:modified xsi:type="dcterms:W3CDTF">2019-07-22T01:30:24Z</dcterms:modified>
</cp:coreProperties>
</file>